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70" r:id="rId5"/>
    <p:sldId id="260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C1882-B11B-4F4D-A927-B3F90D6793D8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499D9-4862-4C1C-83EB-0BC07DB22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29F9-BE4C-4F52-A879-C5FB6C80B5C6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9564-FAD3-4CF0-A0BF-1EE48E7B3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04EC-F6E2-4ECF-8341-6944794F893C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32FF3-AE46-47F2-929B-9AEF867D3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DC6FD-71E3-49DB-8718-E075CB7E23D1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629EC-B492-45EC-8595-4052C34FA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B46B0-D059-480A-BAAF-79136827EDD2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637B-374E-452A-AFA9-13FB30CAC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15BEF-C144-4955-BD73-C917C2705656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D50A-9608-4E10-A30F-7CF2FF4AB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0E6A7-0D7C-48AA-B97C-96D623608EE2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8ACEF-B935-4EF4-B853-D9EFF2320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CB66-393F-4362-827D-A009B31407D8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F774-CF80-4AEC-B62B-37964CDDD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E263-F8D4-4E7A-82C6-F105E503C193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67C7-5F1A-43ED-AAA8-0BA506378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299AA-584C-4AFD-A272-C426FE8DC9B0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E15B-2BD2-464F-86ED-18459978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C70AB-CD21-4875-9F8F-35C3039245B9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664C7-EBBF-4820-9983-6370047DA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F3BDC1-7CB2-40CA-B3E9-EE5AD9F1BEBF}" type="datetimeFigureOut">
              <a:rPr lang="en-US"/>
              <a:pPr>
                <a:defRPr/>
              </a:pPr>
              <a:t>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A5D8C0-BDD1-479B-87B6-4B4876D51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ritersbreak.com/wp-content/uploads/2011/04/writing450.jpg&amp;imgrefurl=http://writersbreak.com/&amp;usg=__m8HQWQOTBW57aYShS439Bh5AqQE=&amp;h=300&amp;w=450&amp;sz=27&amp;hl=en&amp;start=1&amp;zoom=1&amp;tbnid=etJN2OTkgm5QgM:&amp;tbnh=85&amp;tbnw=127&amp;ei=PeoeT86bA6je0QH33sUI&amp;prev=/search?q=writing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25908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Language Arts</a:t>
            </a:r>
            <a:br>
              <a:rPr lang="en-US" dirty="0" smtClean="0"/>
            </a:br>
            <a:r>
              <a:rPr lang="en-US" dirty="0" smtClean="0">
                <a:solidFill>
                  <a:srgbClr val="002060"/>
                </a:solidFill>
              </a:rPr>
              <a:t>Connecticut Mastery Test</a:t>
            </a:r>
            <a:br>
              <a:rPr lang="en-US" dirty="0" smtClean="0">
                <a:solidFill>
                  <a:srgbClr val="002060"/>
                </a:solidFill>
              </a:rPr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67600" cy="2590800"/>
          </a:xfrm>
          <a:noFill/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                                               By Grace Romano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81000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Comic Sans MS" pitchFamily="66" charset="0"/>
              </a:rPr>
              <a:t>At this point, go for depth and focus on key instructional strategies…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latin typeface="Comic Sans MS" pitchFamily="66" charset="0"/>
              </a:rPr>
              <a:t>     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n-US" smtClean="0">
                <a:latin typeface="Comic Sans MS" pitchFamily="66" charset="0"/>
              </a:rPr>
              <a:t> Inferring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n-US" smtClean="0">
                <a:latin typeface="Comic Sans MS" pitchFamily="66" charset="0"/>
              </a:rPr>
              <a:t>Main Idea </a:t>
            </a:r>
          </a:p>
          <a:p>
            <a:pPr marL="0" indent="0" eaLnBrk="1" hangingPunct="1">
              <a:buFont typeface="Wingdings" pitchFamily="2" charset="2"/>
              <a:buChar char="ü"/>
            </a:pPr>
            <a:r>
              <a:rPr lang="en-US" smtClean="0">
                <a:latin typeface="Comic Sans MS" pitchFamily="66" charset="0"/>
              </a:rPr>
              <a:t>Summarizing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How Does Summarizing Promote CMT Success?</a:t>
            </a:r>
            <a:endParaRPr lang="en-U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Summarizing is putting together important information while reading and disregarding irrelevant information.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To summarize students must be able to…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omic Sans MS" pitchFamily="66" charset="0"/>
              </a:rPr>
              <a:t>Identify important ideas and information in order to put together larger ideas. (both long and short texts)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omic Sans MS" pitchFamily="66" charset="0"/>
              </a:rPr>
              <a:t>Organize important information in summary form.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Comic Sans MS" pitchFamily="66" charset="0"/>
              </a:rPr>
              <a:t>Construct summaries that are concise and reflect the important ideas and information in the text.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How Does Main idea and Detail Promote CMT Success?</a:t>
            </a:r>
            <a:endParaRPr lang="en-U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Comic Sans MS" pitchFamily="66" charset="0"/>
              </a:rPr>
              <a:t>Understand the text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Comic Sans MS" pitchFamily="66" charset="0"/>
              </a:rPr>
              <a:t>Comprehend the overall “big” idea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Comic Sans MS" pitchFamily="66" charset="0"/>
              </a:rPr>
              <a:t>Identify the “big idea”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Comic Sans MS" pitchFamily="66" charset="0"/>
              </a:rPr>
              <a:t>Put the “big idea” in their own words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mtClean="0">
                <a:latin typeface="Comic Sans MS" pitchFamily="66" charset="0"/>
              </a:rPr>
              <a:t>Identify details to support the main idea.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How Does Inferring Promote CMT Success?</a:t>
            </a:r>
            <a:endParaRPr lang="en-U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dirty="0" smtClean="0">
                <a:latin typeface="Comic Sans MS" pitchFamily="66" charset="0"/>
              </a:rPr>
              <a:t>Inferring = Going beyond the literal meaning of the text to think about what is not stated but implied.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dirty="0" smtClean="0">
                <a:latin typeface="Comic Sans MS" pitchFamily="66" charset="0"/>
              </a:rPr>
              <a:t>Student friendly: Prior knowledge (what you already know)  adding it to what you read and coming up with a conclusion.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500" dirty="0" smtClean="0">
                <a:latin typeface="Comic Sans MS" pitchFamily="66" charset="0"/>
              </a:rPr>
              <a:t>Identify significant events and tell how they are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dirty="0" smtClean="0">
                <a:latin typeface="Comic Sans MS" pitchFamily="66" charset="0"/>
              </a:rPr>
              <a:t>   related.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500" dirty="0" smtClean="0">
                <a:latin typeface="Comic Sans MS" pitchFamily="66" charset="0"/>
              </a:rPr>
              <a:t>Infer the big ideas or themes.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500" dirty="0" smtClean="0">
                <a:latin typeface="Comic Sans MS" pitchFamily="66" charset="0"/>
              </a:rPr>
              <a:t>Infer causes of problems or of outcomes in fiction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500" dirty="0" smtClean="0">
                <a:latin typeface="Comic Sans MS" pitchFamily="66" charset="0"/>
              </a:rPr>
              <a:t>  and nonfiction.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2500" dirty="0" smtClean="0">
                <a:latin typeface="Comic Sans MS" pitchFamily="66" charset="0"/>
              </a:rPr>
              <a:t>So much more but limited it to the most      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500" dirty="0" smtClean="0">
                <a:latin typeface="Comic Sans MS" pitchFamily="66" charset="0"/>
              </a:rPr>
              <a:t>    general for CMT purposes.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dirty="0" smtClean="0">
                <a:latin typeface="Comic Sans MS" pitchFamily="66" charset="0"/>
              </a:rPr>
              <a:t>http://www.csde.state.ct.us/public/cedar/assessment/cmt/cmt_gen4_resources.htm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Performance level descriptors for reading by grade</a:t>
            </a:r>
          </a:p>
          <a:p>
            <a:r>
              <a:rPr lang="en-US" dirty="0" smtClean="0">
                <a:latin typeface="Comic Sans MS" pitchFamily="66" charset="0"/>
              </a:rPr>
              <a:t>Levels of understanding that correlates to the vertical scale score </a:t>
            </a:r>
          </a:p>
          <a:p>
            <a:r>
              <a:rPr lang="en-US" dirty="0" smtClean="0">
                <a:latin typeface="Comic Sans MS" pitchFamily="66" charset="0"/>
              </a:rPr>
              <a:t>Understanding the standard and MAS </a:t>
            </a:r>
            <a:r>
              <a:rPr lang="en-US" smtClean="0">
                <a:latin typeface="Comic Sans MS" pitchFamily="66" charset="0"/>
              </a:rPr>
              <a:t>DRP scores.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77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7030A0"/>
                </a:solidFill>
                <a:latin typeface="Comic Sans MS" pitchFamily="66" charset="0"/>
              </a:rPr>
              <a:t>Testing Times</a:t>
            </a:r>
            <a:br>
              <a:rPr lang="en-US" u="sng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u="sng" dirty="0" smtClean="0">
                <a:solidFill>
                  <a:srgbClr val="7030A0"/>
                </a:solidFill>
                <a:latin typeface="Comic Sans MS" pitchFamily="66" charset="0"/>
              </a:rPr>
              <a:t> Reading Comprehension</a:t>
            </a:r>
            <a:endParaRPr lang="en-US" u="sng" dirty="0">
              <a:solidFill>
                <a:srgbClr val="7030A0"/>
              </a:solidFill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5</a:t>
            </a:r>
            <a:r>
              <a:rPr lang="en-US" baseline="30000" smtClean="0">
                <a:solidFill>
                  <a:srgbClr val="0070C0"/>
                </a:solidFill>
                <a:latin typeface="Comic Sans MS" pitchFamily="66" charset="0"/>
              </a:rPr>
              <a:t>th</a:t>
            </a:r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 and 6</a:t>
            </a:r>
            <a:r>
              <a:rPr lang="en-US" baseline="30000" smtClean="0">
                <a:solidFill>
                  <a:srgbClr val="0070C0"/>
                </a:solidFill>
                <a:latin typeface="Comic Sans MS" pitchFamily="66" charset="0"/>
              </a:rPr>
              <a:t>th</a:t>
            </a:r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 Grade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7 passages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31 responses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 3 reading contexts 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 Completed in two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     45 minute sessions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Comic Sans MS" pitchFamily="66" charset="0"/>
              </a:rPr>
              <a:t>    </a:t>
            </a:r>
            <a:endParaRPr lang="en-US" smtClean="0"/>
          </a:p>
        </p:txBody>
      </p:sp>
      <p:sp>
        <p:nvSpPr>
          <p:cNvPr id="1434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7</a:t>
            </a:r>
            <a:r>
              <a:rPr lang="en-US" baseline="30000" smtClean="0">
                <a:solidFill>
                  <a:srgbClr val="002060"/>
                </a:solidFill>
                <a:latin typeface="Comic Sans MS" pitchFamily="66" charset="0"/>
              </a:rPr>
              <a:t>th</a:t>
            </a:r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 and 8</a:t>
            </a:r>
            <a:r>
              <a:rPr lang="en-US" baseline="30000" smtClean="0">
                <a:solidFill>
                  <a:srgbClr val="002060"/>
                </a:solidFill>
                <a:latin typeface="Comic Sans MS" pitchFamily="66" charset="0"/>
              </a:rPr>
              <a:t>th</a:t>
            </a:r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 Grade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7 passages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30 responses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3 reading contexts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Completed in two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    45 minute sessions</a:t>
            </a:r>
            <a:r>
              <a:rPr lang="en-US" smtClean="0">
                <a:solidFill>
                  <a:srgbClr val="002060"/>
                </a:solidFill>
              </a:rPr>
              <a:t>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7030A0"/>
                </a:solidFill>
                <a:latin typeface="Comic Sans MS" pitchFamily="66" charset="0"/>
              </a:rPr>
              <a:t>Context for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Reading for Literary Experience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Reading for Information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Reading to perform a Task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              (5-8</a:t>
            </a:r>
            <a:r>
              <a:rPr lang="en-US" baseline="30000" dirty="0" smtClean="0">
                <a:solidFill>
                  <a:srgbClr val="7030A0"/>
                </a:solidFill>
                <a:latin typeface="Comic Sans MS" pitchFamily="66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 Only)</a:t>
            </a:r>
            <a:endParaRPr lang="en-U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5363" name="Picture 2" descr="http://t1.gstatic.com/images?q=tbn:ANd9GcQHv1S537sAk7hPAFB7hSI2EzRrUDEBk-tC2FuaC-Byk5DGAGhjP_nJWF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371600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  <a:latin typeface="Comic Sans MS" pitchFamily="66" charset="0"/>
              </a:rPr>
              <a:t>Testing Times</a:t>
            </a:r>
            <a:br>
              <a:rPr lang="en-US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mtClean="0">
                <a:solidFill>
                  <a:srgbClr val="7030A0"/>
                </a:solidFill>
                <a:latin typeface="Comic Sans MS" pitchFamily="66" charset="0"/>
              </a:rPr>
              <a:t> Editing and Revising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10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5th and 6</a:t>
            </a:r>
            <a:r>
              <a:rPr lang="en-US" baseline="30000" smtClean="0">
                <a:solidFill>
                  <a:srgbClr val="0070C0"/>
                </a:solidFill>
                <a:latin typeface="Comic Sans MS" pitchFamily="66" charset="0"/>
              </a:rPr>
              <a:t>th</a:t>
            </a:r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 Grade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4 passages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60 minutes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Editing: 18 mc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Revising: 18 mc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total =36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60 minutes divided by 36mc = 1.67 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33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7</a:t>
            </a:r>
            <a:r>
              <a:rPr lang="en-US" baseline="30000" smtClean="0">
                <a:solidFill>
                  <a:srgbClr val="002060"/>
                </a:solidFill>
                <a:latin typeface="Comic Sans MS" pitchFamily="66" charset="0"/>
              </a:rPr>
              <a:t>th</a:t>
            </a:r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 and 8</a:t>
            </a:r>
            <a:r>
              <a:rPr lang="en-US" baseline="30000" smtClean="0">
                <a:solidFill>
                  <a:srgbClr val="002060"/>
                </a:solidFill>
                <a:latin typeface="Comic Sans MS" pitchFamily="66" charset="0"/>
              </a:rPr>
              <a:t>th</a:t>
            </a:r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 Grade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 4 passages 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60 minutes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Editing: 20 mc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Revising: 20 mc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total = 40 mc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Comic Sans MS" pitchFamily="66" charset="0"/>
              </a:rPr>
              <a:t>60 minutes divided by 40mc= 1.50</a:t>
            </a:r>
          </a:p>
          <a:p>
            <a:pPr eaLnBrk="1" hangingPunct="1"/>
            <a:endParaRPr lang="en-US" smtClean="0">
              <a:latin typeface="Comic Sans MS" pitchFamily="66" charset="0"/>
            </a:endParaRPr>
          </a:p>
          <a:p>
            <a:pPr eaLnBrk="1" hangingPunct="1"/>
            <a:endParaRPr lang="en-US" smtClean="0">
              <a:latin typeface="Comic Sans MS" pitchFamily="66" charset="0"/>
            </a:endParaRPr>
          </a:p>
          <a:p>
            <a:pPr eaLnBrk="1" hangingPunct="1"/>
            <a:endParaRPr lang="en-US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32225" y="3244850"/>
            <a:ext cx="25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 </a:t>
            </a: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371600" y="5562600"/>
            <a:ext cx="5486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>
                <a:latin typeface="Comic Sans MS" pitchFamily="66" charset="0"/>
              </a:rPr>
              <a:t>                           </a:t>
            </a:r>
            <a:r>
              <a:rPr lang="en-US">
                <a:solidFill>
                  <a:srgbClr val="7030A0"/>
                </a:solidFill>
                <a:latin typeface="Comic Sans MS" pitchFamily="66" charset="0"/>
              </a:rPr>
              <a:t>15 minutes per passage</a:t>
            </a:r>
          </a:p>
          <a:p>
            <a:pPr>
              <a:buFont typeface="Arial" charset="0"/>
              <a:buNone/>
            </a:pPr>
            <a:r>
              <a:rPr lang="en-US">
                <a:solidFill>
                  <a:srgbClr val="7030A0"/>
                </a:solidFill>
                <a:latin typeface="Comic Sans MS" pitchFamily="66" charset="0"/>
              </a:rPr>
              <a:t>                Each question is asking different skill</a:t>
            </a:r>
          </a:p>
          <a:p>
            <a:pPr>
              <a:buFont typeface="Arial" charset="0"/>
              <a:buNone/>
            </a:pPr>
            <a:r>
              <a:rPr lang="en-US">
                <a:solidFill>
                  <a:srgbClr val="7030A0"/>
                </a:solidFill>
                <a:latin typeface="Comic Sans MS" pitchFamily="66" charset="0"/>
              </a:rPr>
              <a:t>             Students are to complete the entire test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  <a:latin typeface="Comic Sans MS" pitchFamily="66" charset="0"/>
              </a:rPr>
              <a:t>Testing Times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solidFill>
                  <a:srgbClr val="7030A0"/>
                </a:solidFill>
                <a:latin typeface="Comic Sans MS" pitchFamily="66" charset="0"/>
              </a:rPr>
              <a:t>Direct Assessment of Writing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400" smtClean="0">
                <a:solidFill>
                  <a:srgbClr val="7030A0"/>
                </a:solidFill>
                <a:latin typeface="Comic Sans MS" pitchFamily="66" charset="0"/>
              </a:rPr>
              <a:t>5</a:t>
            </a:r>
            <a:r>
              <a:rPr lang="en-US" sz="2400" baseline="30000" smtClean="0">
                <a:solidFill>
                  <a:srgbClr val="7030A0"/>
                </a:solidFill>
                <a:latin typeface="Comic Sans MS" pitchFamily="66" charset="0"/>
              </a:rPr>
              <a:t>th</a:t>
            </a:r>
            <a:r>
              <a:rPr lang="en-US" sz="2400" smtClean="0">
                <a:solidFill>
                  <a:srgbClr val="7030A0"/>
                </a:solidFill>
                <a:latin typeface="Comic Sans MS" pitchFamily="66" charset="0"/>
              </a:rPr>
              <a:t> -8</a:t>
            </a:r>
            <a:r>
              <a:rPr lang="en-US" sz="2400" baseline="30000" smtClean="0">
                <a:solidFill>
                  <a:srgbClr val="7030A0"/>
                </a:solidFill>
                <a:latin typeface="Comic Sans MS" pitchFamily="66" charset="0"/>
              </a:rPr>
              <a:t>th</a:t>
            </a:r>
            <a:endParaRPr lang="en-US" sz="240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sz="2400" smtClean="0">
                <a:solidFill>
                  <a:srgbClr val="7030A0"/>
                </a:solidFill>
                <a:latin typeface="Comic Sans MS" pitchFamily="66" charset="0"/>
              </a:rPr>
              <a:t>1 writing prompt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400" smtClean="0">
                <a:solidFill>
                  <a:srgbClr val="7030A0"/>
                </a:solidFill>
                <a:latin typeface="Comic Sans MS" pitchFamily="66" charset="0"/>
              </a:rPr>
              <a:t>45 minutes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240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</p:txBody>
      </p:sp>
      <p:pic>
        <p:nvPicPr>
          <p:cNvPr id="17411" name="Picture 4" descr="ANd9GcTz76eLIE9_sohnYg05DQ5b1npr48x1sNa-LddEd04Q_lkN2s21GkDeSe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810000"/>
            <a:ext cx="3124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030A0"/>
                </a:solidFill>
                <a:latin typeface="Comic Sans MS" pitchFamily="66" charset="0"/>
              </a:rPr>
              <a:t>Testing Times</a:t>
            </a:r>
            <a:br>
              <a:rPr lang="en-US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mtClean="0">
                <a:solidFill>
                  <a:srgbClr val="7030A0"/>
                </a:solidFill>
                <a:latin typeface="Comic Sans MS" pitchFamily="66" charset="0"/>
              </a:rPr>
              <a:t> DRP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209800"/>
          </a:xfrm>
        </p:spPr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 </a:t>
            </a:r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5</a:t>
            </a:r>
            <a:r>
              <a:rPr lang="en-US" baseline="30000" smtClean="0">
                <a:solidFill>
                  <a:srgbClr val="0070C0"/>
                </a:solidFill>
                <a:latin typeface="Comic Sans MS" pitchFamily="66" charset="0"/>
              </a:rPr>
              <a:t>th</a:t>
            </a:r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 and 6</a:t>
            </a:r>
            <a:r>
              <a:rPr lang="en-US" baseline="30000" smtClean="0">
                <a:solidFill>
                  <a:srgbClr val="0070C0"/>
                </a:solidFill>
                <a:latin typeface="Comic Sans MS" pitchFamily="66" charset="0"/>
              </a:rPr>
              <a:t>th</a:t>
            </a:r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 Grade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 7 passages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49 responses</a:t>
            </a:r>
          </a:p>
          <a:p>
            <a:pPr eaLnBrk="1" hangingPunct="1"/>
            <a:r>
              <a:rPr lang="en-US" smtClean="0">
                <a:solidFill>
                  <a:srgbClr val="0070C0"/>
                </a:solidFill>
                <a:latin typeface="Comic Sans MS" pitchFamily="66" charset="0"/>
              </a:rPr>
              <a:t>45 minutes</a:t>
            </a:r>
            <a:endParaRPr lang="en-US" smtClean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7</a:t>
            </a:r>
            <a:r>
              <a:rPr lang="en-US" baseline="30000" dirty="0" smtClean="0">
                <a:solidFill>
                  <a:srgbClr val="002060"/>
                </a:solidFill>
                <a:latin typeface="Comic Sans MS" pitchFamily="66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and 8</a:t>
            </a:r>
            <a:r>
              <a:rPr lang="en-US" baseline="30000" dirty="0" smtClean="0">
                <a:solidFill>
                  <a:srgbClr val="002060"/>
                </a:solidFill>
                <a:latin typeface="Comic Sans MS" pitchFamily="66" charset="0"/>
              </a:rPr>
              <a:t>th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 Grade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7 passages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49 responses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45 minutes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52400" y="381000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en-US" b="1">
                <a:latin typeface="Comic Sans MS" pitchFamily="66" charset="0"/>
              </a:rPr>
              <a:t>     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45 minutes divided by 49 responses = .92 of a minute per responses</a:t>
            </a:r>
          </a:p>
          <a:p>
            <a:pPr>
              <a:buFont typeface="Arial" charset="0"/>
              <a:buNone/>
            </a:pPr>
            <a:r>
              <a:rPr lang="en-US">
                <a:latin typeface="Comic Sans MS" pitchFamily="66" charset="0"/>
              </a:rPr>
              <a:t>              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362200" y="4343400"/>
            <a:ext cx="395446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Roughly 6.4 minutes per  passage</a:t>
            </a:r>
          </a:p>
          <a:p>
            <a:endParaRPr lang="en-US">
              <a:latin typeface="Comic Sans MS" pitchFamily="66" charset="0"/>
            </a:endParaRPr>
          </a:p>
          <a:p>
            <a:endParaRPr lang="en-US">
              <a:latin typeface="Comic Sans MS" pitchFamily="66" charset="0"/>
            </a:endParaRPr>
          </a:p>
          <a:p>
            <a:endParaRPr lang="en-US">
              <a:latin typeface="Comic Sans MS" pitchFamily="66" charset="0"/>
            </a:endParaRPr>
          </a:p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362200" y="5029200"/>
            <a:ext cx="457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DRP passages become progressively    </a:t>
            </a:r>
          </a:p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  more difficult</a:t>
            </a:r>
          </a:p>
          <a:p>
            <a:pPr>
              <a:buFont typeface="Wingdings" pitchFamily="2" charset="2"/>
              <a:buChar char="ü"/>
            </a:pPr>
            <a:endParaRPr lang="en-US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Students are to complete the entire </a:t>
            </a:r>
          </a:p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  test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Readability Guidelines for Grades 5 -8</a:t>
            </a:r>
            <a:endParaRPr lang="en-U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2400" smtClean="0">
                <a:latin typeface="Comic Sans MS" pitchFamily="66" charset="0"/>
              </a:rPr>
              <a:t> </a:t>
            </a:r>
            <a:r>
              <a:rPr lang="en-US" smtClean="0">
                <a:solidFill>
                  <a:srgbClr val="7030A0"/>
                </a:solidFill>
                <a:latin typeface="Comic Sans MS" pitchFamily="66" charset="0"/>
              </a:rPr>
              <a:t>Both reading comprehension and DRP</a:t>
            </a:r>
          </a:p>
          <a:p>
            <a:pPr marL="0" indent="0" eaLnBrk="1" hangingPunct="1"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  <a:p>
            <a:pPr marL="0" indent="0" eaLnBrk="1" hangingPunct="1">
              <a:buFont typeface="Courier New" pitchFamily="49" charset="0"/>
              <a:buChar char="o"/>
            </a:pPr>
            <a:r>
              <a:rPr lang="en-US" sz="2400" smtClean="0">
                <a:latin typeface="Comic Sans MS" pitchFamily="66" charset="0"/>
              </a:rPr>
              <a:t>    </a:t>
            </a:r>
            <a:r>
              <a:rPr lang="en-US" sz="2400" smtClean="0">
                <a:solidFill>
                  <a:srgbClr val="7030A0"/>
                </a:solidFill>
                <a:latin typeface="Comic Sans MS" pitchFamily="66" charset="0"/>
              </a:rPr>
              <a:t>Grade 5   passages will range between 5.5 and 6.5</a:t>
            </a:r>
          </a:p>
          <a:p>
            <a:pPr marL="0" indent="0" eaLnBrk="1" hangingPunct="1">
              <a:buFont typeface="Courier New" pitchFamily="49" charset="0"/>
              <a:buChar char="o"/>
            </a:pPr>
            <a:r>
              <a:rPr lang="en-US" sz="2400" smtClean="0">
                <a:solidFill>
                  <a:srgbClr val="7030A0"/>
                </a:solidFill>
                <a:latin typeface="Comic Sans MS" pitchFamily="66" charset="0"/>
              </a:rPr>
              <a:t>    Grade 6   passages will range between 6.5 and 7.5</a:t>
            </a:r>
          </a:p>
          <a:p>
            <a:pPr marL="0" indent="0" eaLnBrk="1" hangingPunct="1">
              <a:buFont typeface="Courier New" pitchFamily="49" charset="0"/>
              <a:buChar char="o"/>
            </a:pPr>
            <a:r>
              <a:rPr lang="en-US" sz="2400" smtClean="0">
                <a:solidFill>
                  <a:srgbClr val="7030A0"/>
                </a:solidFill>
                <a:latin typeface="Comic Sans MS" pitchFamily="66" charset="0"/>
              </a:rPr>
              <a:t>    Grade 7   passages will range between 7.5 and 8.5</a:t>
            </a:r>
          </a:p>
          <a:p>
            <a:pPr marL="0" indent="0" eaLnBrk="1" hangingPunct="1">
              <a:buFont typeface="Courier New" pitchFamily="49" charset="0"/>
              <a:buChar char="o"/>
            </a:pPr>
            <a:r>
              <a:rPr lang="en-US" sz="2400" smtClean="0">
                <a:solidFill>
                  <a:srgbClr val="7030A0"/>
                </a:solidFill>
                <a:latin typeface="Comic Sans MS" pitchFamily="66" charset="0"/>
              </a:rPr>
              <a:t>    Grade 8   passages will range between 8.5 and 9.5</a:t>
            </a:r>
          </a:p>
          <a:p>
            <a:pPr marL="0" indent="0" eaLnBrk="1" hangingPunct="1">
              <a:buFont typeface="Arial" charset="0"/>
              <a:buNone/>
            </a:pPr>
            <a:endParaRPr lang="en-US" sz="24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u="sng" smtClean="0">
                <a:solidFill>
                  <a:srgbClr val="7030A0"/>
                </a:solidFill>
                <a:latin typeface="Comic Sans MS" pitchFamily="66" charset="0"/>
              </a:rPr>
              <a:t>Skim Strategy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Called 1 minute skim technique.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Skimming is a skill that is taught.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Technique used to get a quick “gist” of a passage.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Skimming is not to necessarily comprehend all that is being read, but rather to familiarize yourself with the passage as quickly as possible.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Skimming allows your subconscious the chance to absorb the main ideas of a text.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The combination of skimming first and reading second allows you greater comprehension of what you are reading.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Gets students in a zone of what the passage is about.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This is a better use of time for the time limit.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latin typeface="Comic Sans MS" pitchFamily="66" charset="0"/>
              </a:rPr>
              <a:t>Skimming is not intended to replace actual reading. Its intention is to familiarize yourself with the test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2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7030A0"/>
                </a:solidFill>
                <a:latin typeface="Comic Sans MS" pitchFamily="66" charset="0"/>
              </a:rPr>
              <a:t>One Minute Skim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                           </a:t>
            </a:r>
            <a:r>
              <a:rPr lang="en-US" sz="2400" b="1" dirty="0" smtClean="0">
                <a:latin typeface="Comic Sans MS" pitchFamily="66" charset="0"/>
              </a:rPr>
              <a:t>One minute skim strategy for DRP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omic Sans MS" pitchFamily="66" charset="0"/>
              </a:rPr>
              <a:t>Skim the passages quickly. Then, go back to read and fill in answers.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latin typeface="Comic Sans MS" pitchFamily="66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omic Sans MS" pitchFamily="66" charset="0"/>
              </a:rPr>
              <a:t>How to use the one minute skim strategy in your classroom…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Comic Sans MS" pitchFamily="66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>
                <a:latin typeface="Comic Sans MS" pitchFamily="66" charset="0"/>
              </a:rPr>
              <a:t>Start with a lower grade passage to build confidence.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>
                <a:latin typeface="Comic Sans MS" pitchFamily="66" charset="0"/>
              </a:rPr>
              <a:t>Have students skim passages or pieces of writing and have a quick discussion.  What did you get out of the passage during the skim?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>
                <a:latin typeface="Comic Sans MS" pitchFamily="66" charset="0"/>
              </a:rPr>
              <a:t>Could practice this with small groups.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 smtClean="0">
                <a:latin typeface="Comic Sans MS" pitchFamily="66" charset="0"/>
              </a:rPr>
              <a:t>Could use actual DRP handouts.   Delete the answer choices and have the students skim the passage followed by a discussion on what they got out of the passage. Then read and discuss the answer choices they generated to fill the blank.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To teach the skim technique: Model and follow with guided practice then independent practice.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801</Words>
  <Application>Microsoft Office PowerPoint</Application>
  <PresentationFormat>On-screen Show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Language Arts Connecticut Mastery Test </vt:lpstr>
      <vt:lpstr>Testing Times  Reading Comprehension</vt:lpstr>
      <vt:lpstr>Context for Reading</vt:lpstr>
      <vt:lpstr>Testing Times  Editing and Revising</vt:lpstr>
      <vt:lpstr>Testing Times</vt:lpstr>
      <vt:lpstr>Testing Times  DRP</vt:lpstr>
      <vt:lpstr>Readability Guidelines for Grades 5 -8</vt:lpstr>
      <vt:lpstr>Skim Strategy</vt:lpstr>
      <vt:lpstr>One Minute Skim Strategy</vt:lpstr>
      <vt:lpstr>At this point, go for depth and focus on key instructional strategies…</vt:lpstr>
      <vt:lpstr>How Does Summarizing Promote CMT Success?</vt:lpstr>
      <vt:lpstr>How Does Main idea and Detail Promote CMT Success?</vt:lpstr>
      <vt:lpstr>How Does Inferring Promote CMT Success?</vt:lpstr>
      <vt:lpstr> http://www.csde.state.ct.us/public/cedar/assessment/cmt/cmt_gen4_resources.htm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</dc:title>
  <dc:creator>grace</dc:creator>
  <cp:lastModifiedBy>grace</cp:lastModifiedBy>
  <cp:revision>33</cp:revision>
  <dcterms:created xsi:type="dcterms:W3CDTF">2006-08-16T00:00:00Z</dcterms:created>
  <dcterms:modified xsi:type="dcterms:W3CDTF">2012-01-28T17:46:28Z</dcterms:modified>
</cp:coreProperties>
</file>